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56" r:id="rId8"/>
    <p:sldId id="266" r:id="rId9"/>
    <p:sldId id="257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49DE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F6CA0C-AA85-430B-9F70-3E29C9CB6F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6A03A-BF6E-4C98-87D2-2AD540CBA3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5D49D-2006-4B8B-90D8-5EA357326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A6733E-E61D-47FD-915B-0B9564B5D5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3380F-3DD3-4ADE-A388-4FE2A4F980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6236D-66DE-49DC-9AE5-14AC373E2F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3BEC0-2C1E-4701-A5AD-1F60F7F7B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C53DF-CCB1-41AD-8D0E-A24062A18C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85067-B90F-4F53-81DB-56AD05642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50FB3-F316-4462-842B-EF67B1AF5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06AF5-ACCD-4AE8-B942-1B159287CC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E273A-2897-4FEF-B8D4-75B3A7905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D40642F4-05BB-4992-AF99-33D5A75DB38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28800" y="1981200"/>
            <a:ext cx="7772400" cy="155575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ИМИДЖ ДЕЛОВОГО МУЖЧИНЫ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5000" y="4495800"/>
            <a:ext cx="3429000" cy="2133600"/>
          </a:xfrm>
        </p:spPr>
        <p:txBody>
          <a:bodyPr/>
          <a:lstStyle/>
          <a:p>
            <a:pPr algn="l"/>
            <a:r>
              <a:rPr lang="ru-RU" sz="2000" b="1">
                <a:latin typeface="Times New Roman" pitchFamily="18" charset="0"/>
              </a:rPr>
              <a:t>Подготовил студент</a:t>
            </a:r>
          </a:p>
          <a:p>
            <a:pPr algn="l"/>
            <a:r>
              <a:rPr lang="ru-RU" sz="2000" b="1">
                <a:latin typeface="Times New Roman" pitchFamily="18" charset="0"/>
              </a:rPr>
              <a:t>гр. Т43с</a:t>
            </a:r>
          </a:p>
          <a:p>
            <a:pPr algn="l"/>
            <a:r>
              <a:rPr lang="ru-RU" sz="2000" b="1">
                <a:latin typeface="Times New Roman" pitchFamily="18" charset="0"/>
              </a:rPr>
              <a:t>Иванов А.В.</a:t>
            </a:r>
          </a:p>
          <a:p>
            <a:endParaRPr lang="ru-RU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ГБОУ </a:t>
            </a:r>
            <a:r>
              <a:rPr lang="ru-RU" dirty="0"/>
              <a:t>СПО РМЭ «ТТК»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Цветовые сочетания элементов мужской одежды</a:t>
            </a:r>
          </a:p>
        </p:txBody>
      </p:sp>
      <p:graphicFrame>
        <p:nvGraphicFramePr>
          <p:cNvPr id="31184" name="Group 464"/>
          <p:cNvGraphicFramePr>
            <a:graphicFrameLocks noGrp="1"/>
          </p:cNvGraphicFramePr>
          <p:nvPr>
            <p:ph type="tbl" idx="1"/>
          </p:nvPr>
        </p:nvGraphicFramePr>
        <p:xfrm>
          <a:off x="152400" y="1752600"/>
          <a:ext cx="8915400" cy="4648202"/>
        </p:xfrm>
        <a:graphic>
          <a:graphicData uri="http://schemas.openxmlformats.org/drawingml/2006/table">
            <a:tbl>
              <a:tblPr/>
              <a:tblGrid>
                <a:gridCol w="1738313"/>
                <a:gridCol w="1812925"/>
                <a:gridCol w="1812925"/>
                <a:gridCol w="1570037"/>
                <a:gridCol w="19812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Костюм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Рубашка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Галстук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Ботинки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Белая, голубая, розовая, цвета слоновой кости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Любого цвета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тон галстуку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Темно-серый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Красно-черный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Красно-черный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Темно-голубой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Белая, слоновой кости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Серо-красно-бордовый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Черные, темно-коричневые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Серые, бордовые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Темно-синий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Бело-красно-голубой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Темно-голубые, темно-бордовые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67" name="Group 575"/>
          <p:cNvGraphicFramePr>
            <a:graphicFrameLocks noGrp="1"/>
          </p:cNvGraphicFramePr>
          <p:nvPr/>
        </p:nvGraphicFramePr>
        <p:xfrm>
          <a:off x="0" y="304800"/>
          <a:ext cx="9144000" cy="5775960"/>
        </p:xfrm>
        <a:graphic>
          <a:graphicData uri="http://schemas.openxmlformats.org/drawingml/2006/table">
            <a:tbl>
              <a:tblPr/>
              <a:tblGrid>
                <a:gridCol w="1524000"/>
                <a:gridCol w="1828800"/>
                <a:gridCol w="1981200"/>
                <a:gridCol w="1828800"/>
                <a:gridCol w="1981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Костюм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Рубашка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Галстук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Ботинки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Носки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Темно-зеленый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Слоновой кости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Красно-зелено-коричневый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Коричневые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Коричневые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Песочный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Светло-голубая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Темно-голубой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Светло-коричневый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Светло-   голубые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Светло-коричневый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Белая, розовая, табачная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Зеленый, бордовый, красно-черный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Кофейные, красно-коричневые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Бордовые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Темно-коричневый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Белая, бежевая, светло-розовая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Зеленый, коричневый, красно- черный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Коричневые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Кофейные, бордовые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Черный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Белая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Серебристо-серый, красно-коричневый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Черные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Дымчатые, черные, темно-фиолетовые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Рекомендации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292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Деловой классический костюм – это одежда для делового мужчины. Своим внешним видом он должен позиционировать надежность, силу, уверенность в себе, аккуратность. Главное в подборе костюма – это: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1) костюм должен хорошо «сидеть» на вас и подчеркивать достоинства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фигуры, при этом скрывать ее недостатки;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2) основное правило: гармония цветосочетания всех элементов костюма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(начиная с галстука и заканчивая носками). Цвет выбирается в соответствии с внешностью.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effectLst/>
                <a:latin typeface="Times New Roman" pitchFamily="18" charset="0"/>
              </a:rPr>
              <a:t>Все аксессуары должны гармонировать по стилю и цвету с одеждой. Из украшений допускаются часы и обручальное кольцо. Деловой мужчина должен не менее тщательно, чем женщина, следить за своей прической, лицом и руками. Главное в культуре одежды делового мужчины гармоничность сочетания всех элементов костюма стилистики и по цвету и чувство хорошего вкуса и меры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304800"/>
            <a:ext cx="5943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Деловой мужчина</a:t>
            </a:r>
            <a:r>
              <a:rPr lang="ru-RU" sz="2400">
                <a:latin typeface="Times New Roman" pitchFamily="18" charset="0"/>
              </a:rPr>
              <a:t> – это мужчина в самом расцвете сил, полный энергии и</a:t>
            </a:r>
          </a:p>
          <a:p>
            <a:r>
              <a:rPr lang="ru-RU" sz="2400">
                <a:latin typeface="Times New Roman" pitchFamily="18" charset="0"/>
              </a:rPr>
              <a:t>жизнерадостности, удачлив, предприимчив, обладающий достойной репутацией</a:t>
            </a:r>
          </a:p>
          <a:p>
            <a:r>
              <a:rPr lang="ru-RU" sz="2400">
                <a:latin typeface="Times New Roman" pitchFamily="18" charset="0"/>
              </a:rPr>
              <a:t>надежного человека. Основным для положительного имиджа делового мужчины</a:t>
            </a:r>
          </a:p>
          <a:p>
            <a:r>
              <a:rPr lang="ru-RU" sz="2400">
                <a:latin typeface="Times New Roman" pitchFamily="18" charset="0"/>
              </a:rPr>
              <a:t>является его внешний вид (прическа, одежда, аксессуары). Так как, внешний вид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0" y="4343400"/>
            <a:ext cx="891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– визитная карточка, презентация вашей работоспособности, аккуратности и</a:t>
            </a:r>
          </a:p>
          <a:p>
            <a:r>
              <a:rPr lang="ru-RU" sz="2400"/>
              <a:t>надежности. Деловой стиль – вот то, что необходимо для</a:t>
            </a:r>
          </a:p>
          <a:p>
            <a:r>
              <a:rPr lang="ru-RU" sz="2400"/>
              <a:t>удачного продвижения по службе. А этот стиль предполагает – классический</a:t>
            </a:r>
          </a:p>
          <a:p>
            <a:r>
              <a:rPr lang="ru-RU" sz="2400"/>
              <a:t>мужской костюм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Деловой костюм</a:t>
            </a: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1371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371600" y="955675"/>
            <a:ext cx="5334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Классический костюм позиционирует солидность, элегантность и серьезность. Деловой костюм строится на прямых вертикальных линиях. Он достаточно консервативен, главная черта – это строгость, покрой должен быть как можно более приближен к силуэту фигуры. Главный принцип – костюм должен подходить по размеру и должен быть хорошо «подогнан» по фигуре. Если вы небольшого роста, то лучше подойдет однобортный</a:t>
            </a:r>
          </a:p>
          <a:p>
            <a:r>
              <a:rPr lang="ru-RU"/>
              <a:t>пиджак, в котором вы будете выглядеть выше. Пиджак с подбитыми плечами помогает скрыть излишне узкие плечи. Рисунок допускается, но он не должен быть ярких, контрастных оттенков. Выбор рисунка для делового костюма достаточно ограничен – это мелкая клетка, узкая вертикальная полоска. Ткани традиционные для мужского</a:t>
            </a:r>
          </a:p>
          <a:p>
            <a:r>
              <a:rPr lang="ru-RU"/>
              <a:t>костюма, но обязательно качественные и не слишком мнущиеся</a:t>
            </a: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0"/>
            <a:ext cx="1905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144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0"/>
            <a:ext cx="6858000" cy="758825"/>
          </a:xfrm>
        </p:spPr>
        <p:txBody>
          <a:bodyPr/>
          <a:lstStyle/>
          <a:p>
            <a:pPr algn="l"/>
            <a:r>
              <a:rPr lang="ru-RU" sz="4000" b="1">
                <a:solidFill>
                  <a:schemeClr val="tx1"/>
                </a:solidFill>
                <a:effectLst/>
              </a:rPr>
              <a:t>Рубашка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54102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effectLst/>
                <a:latin typeface="Times New Roman" pitchFamily="18" charset="0"/>
              </a:rPr>
              <a:t>В ансамбле мужского костюма велика роль рубашки (сорочки). Очень важно, чтобы она гармонировала с костюмом. Рубашка не должна быть темнее пиджака, должна быть из ткани хорошего качества, тонкой. Чаще рубашки однотонные, но допускается и мелкая, чуть заметная полоска или клетка. Необходимо, чтобы цвет и рисунок рубашки сочетались с цветом и рисунком на ткани костюма. К однотонной сорочке идут костюмы с рисунком, к сорочке в полоску или клеточку – однотонные, спокойные расцветки. Главное в выборе рубашки – это строгость и элегантность. Воротник должен быть не слишком маленьким, но и не слишком большим. Не допускаются рубашки с короткими рукавами. Манжеты должны быть видны из-под рукавов пиджака примерно на 2 см.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6588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Галстук</a:t>
            </a: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effectLst/>
                <a:latin typeface="Times New Roman" pitchFamily="18" charset="0"/>
              </a:rPr>
              <a:t>Галстук </a:t>
            </a:r>
            <a:r>
              <a:rPr lang="ru-RU" sz="1800">
                <a:effectLst/>
                <a:latin typeface="Times New Roman" pitchFamily="18" charset="0"/>
              </a:rPr>
              <a:t>– это основное украшение мужского костюма. В выборе галстука проявляется личность мужчины, его вкус. Ширина и длина галстука зависит от моды и от комплекции мужчины. Крупным мужчинам не следует носить узкие и короткие галстуки и, наоборот, некрупным одевать большие галстуки, это выглядит некрасиво, если не сказать смешно.</a:t>
            </a:r>
          </a:p>
        </p:txBody>
      </p:sp>
      <p:sp>
        <p:nvSpPr>
          <p:cNvPr id="4199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effectLst/>
              </a:rPr>
              <a:t>Цвет этого неотъемлемого аксессуара делового мужчины должен находиться в прямой зависимости от цвета рубашки и всего костюма в целом. При выборе галстука следует помнить о двух правилах: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effectLst/>
              </a:rPr>
              <a:t>1) либо галстук выбирается одного цвета с костюмом, но светлее или темнее его по тону, в результате чего цвет галстука и костюма будут дополнять друг друга;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effectLst/>
              </a:rPr>
              <a:t>2) либо костюм и галстук должны быть контрастны, но этот контраст должен быть единственным в вашем туалете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7338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0" y="762000"/>
            <a:ext cx="4114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77813"/>
            <a:ext cx="5105400" cy="712787"/>
          </a:xfr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Обувь, носки</a:t>
            </a: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010199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5029200" cy="541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>
                <a:effectLst/>
                <a:latin typeface="Times New Roman" pitchFamily="18" charset="0"/>
              </a:rPr>
              <a:t>     Казалось бы, такая мелочь как носки. Но и здесь в деловом стиле существуют свои правила. Предпочтительны темные, тонкие и гладкие носки, которые должны быть длинными и хорошо держаться на ноге. Носки подбираются в тон к костюму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0" y="3124200"/>
            <a:ext cx="45720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ru-RU" sz="2000">
                <a:latin typeface="Times New Roman" pitchFamily="18" charset="0"/>
              </a:rPr>
              <a:t>Обувь – одна из важных элементов мужского костюма. Именно она придает законченность всему внешнему облику мужчины. К деловому стилю подойдут классические ботинки или туфли на тонкой подошве со шнурками или на пряжке, однотонные, без броских элементов, из натуральной кожи. Обувь должна сочетаться с цветом костюма (черные или темно-коричневые)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943600" cy="838200"/>
          </a:xfrm>
        </p:spPr>
        <p:txBody>
          <a:bodyPr/>
          <a:lstStyle/>
          <a:p>
            <a:pPr algn="l"/>
            <a:r>
              <a:rPr lang="ru-RU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Аксессуары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00400" y="1295400"/>
            <a:ext cx="5410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Начнем с сумки и сопутствующих элементов. Для всех бумаг и документов</a:t>
            </a:r>
          </a:p>
          <a:p>
            <a:r>
              <a:rPr lang="ru-RU" sz="2000">
                <a:latin typeface="Times New Roman" pitchFamily="18" charset="0"/>
              </a:rPr>
              <a:t>подойдет аташе-кейс из хорошей кожи, однотонный, желательно темных или</a:t>
            </a:r>
          </a:p>
          <a:p>
            <a:r>
              <a:rPr lang="ru-RU" sz="2000">
                <a:latin typeface="Times New Roman" pitchFamily="18" charset="0"/>
              </a:rPr>
              <a:t>холодных оттенков. В аташе-кейсе должен быть порядок, что укажет на вашу</a:t>
            </a:r>
          </a:p>
          <a:p>
            <a:r>
              <a:rPr lang="ru-RU" sz="2000">
                <a:latin typeface="Times New Roman" pitchFamily="18" charset="0"/>
              </a:rPr>
              <a:t>аккуратность. Деловому мужчине просто необходима записная книжка или</a:t>
            </a:r>
          </a:p>
          <a:p>
            <a:r>
              <a:rPr lang="ru-RU" sz="2000">
                <a:latin typeface="Times New Roman" pitchFamily="18" charset="0"/>
              </a:rPr>
              <a:t>ежедневник в хорошем переплете и приличная ручка, предпочтительно дорогая, чернильная ручка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133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62000" y="1219200"/>
            <a:ext cx="525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Очень важный аксессуар для делового мужчины – часы. Часы – это единственное</a:t>
            </a:r>
          </a:p>
          <a:p>
            <a:r>
              <a:rPr lang="ru-RU" sz="2000">
                <a:latin typeface="Times New Roman" pitchFamily="18" charset="0"/>
              </a:rPr>
              <a:t>украшение, которое может себе позволить деловой мужчина, поэтому они должны</a:t>
            </a:r>
          </a:p>
          <a:p>
            <a:r>
              <a:rPr lang="ru-RU" sz="2000">
                <a:latin typeface="Times New Roman" pitchFamily="18" charset="0"/>
              </a:rPr>
              <a:t>быть красивыми, элегантными, в классическом стиле. Другие украшения</a:t>
            </a:r>
          </a:p>
          <a:p>
            <a:r>
              <a:rPr lang="ru-RU" sz="2000">
                <a:latin typeface="Times New Roman" pitchFamily="18" charset="0"/>
              </a:rPr>
              <a:t>(различные цепи, перстни) неуместны. Самый лучший вариант – ограниченность</a:t>
            </a:r>
          </a:p>
          <a:p>
            <a:r>
              <a:rPr lang="ru-RU" sz="2000">
                <a:latin typeface="Times New Roman" pitchFamily="18" charset="0"/>
              </a:rPr>
              <a:t>такими украшениями, как обручальное кольцо, если вы желаете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81400"/>
            <a:ext cx="2438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05200" y="3810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71800" y="152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Прическа, лицо, руки</a:t>
            </a:r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95600" y="914400"/>
            <a:ext cx="6248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У делового мужчины должна быть хорошая короткая стрижка, которая подходит к</a:t>
            </a:r>
          </a:p>
          <a:p>
            <a:r>
              <a:rPr lang="ru-RU" sz="2000">
                <a:latin typeface="Times New Roman" pitchFamily="18" charset="0"/>
              </a:rPr>
              <a:t>типу лица, возрасту, состояние волос.</a:t>
            </a:r>
          </a:p>
          <a:p>
            <a:r>
              <a:rPr lang="ru-RU" sz="2000">
                <a:latin typeface="Times New Roman" pitchFamily="18" charset="0"/>
              </a:rPr>
              <a:t>Недопустима в деловом мире и щетина, даже однодневная. Борода нежелательна,</a:t>
            </a:r>
          </a:p>
          <a:p>
            <a:r>
              <a:rPr lang="ru-RU" sz="2000">
                <a:latin typeface="Times New Roman" pitchFamily="18" charset="0"/>
              </a:rPr>
              <a:t>но если она есть, то необходимо ухаживать за ней ежедневно: подстригать,</a:t>
            </a:r>
          </a:p>
          <a:p>
            <a:r>
              <a:rPr lang="ru-RU" sz="2000">
                <a:latin typeface="Times New Roman" pitchFamily="18" charset="0"/>
              </a:rPr>
              <a:t>брить, мыть шампунем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7200" y="3352800"/>
            <a:ext cx="5638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Что касается парфюмерии, то здесь существует одно правило: во всем должна</a:t>
            </a:r>
          </a:p>
          <a:p>
            <a:r>
              <a:rPr lang="ru-RU" sz="2000">
                <a:latin typeface="Times New Roman" pitchFamily="18" charset="0"/>
              </a:rPr>
              <a:t>быть мера «кто пахнет слишком хорошо, тот пахнет дурно».</a:t>
            </a:r>
          </a:p>
          <a:p>
            <a:r>
              <a:rPr lang="ru-RU" sz="2000">
                <a:latin typeface="Times New Roman" pitchFamily="18" charset="0"/>
              </a:rPr>
              <a:t>Многие считают, что за руками должна следить только женщина. Это не так.</a:t>
            </a:r>
          </a:p>
          <a:p>
            <a:r>
              <a:rPr lang="ru-RU" sz="2000">
                <a:latin typeface="Times New Roman" pitchFamily="18" charset="0"/>
              </a:rPr>
              <a:t>Неухоженные ногти и руки охарактеризуют вас как неопрятного и неаккуратного</a:t>
            </a:r>
          </a:p>
          <a:p>
            <a:r>
              <a:rPr lang="ru-RU" sz="2000">
                <a:latin typeface="Times New Roman" pitchFamily="18" charset="0"/>
              </a:rPr>
              <a:t>мужчину. Поэтому потрудитесь следить за тем, чтобы руки были ухоженными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рбита 1">
    <a:dk1>
      <a:srgbClr val="010199"/>
    </a:dk1>
    <a:lt1>
      <a:srgbClr val="FFFFFF"/>
    </a:lt1>
    <a:dk2>
      <a:srgbClr val="000000"/>
    </a:dk2>
    <a:lt2>
      <a:srgbClr val="B2B2B2"/>
    </a:lt2>
    <a:accent1>
      <a:srgbClr val="3399FF"/>
    </a:accent1>
    <a:accent2>
      <a:srgbClr val="666699"/>
    </a:accent2>
    <a:accent3>
      <a:srgbClr val="AAAAAA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Орбита 1">
    <a:dk1>
      <a:srgbClr val="010199"/>
    </a:dk1>
    <a:lt1>
      <a:srgbClr val="FFFFFF"/>
    </a:lt1>
    <a:dk2>
      <a:srgbClr val="000000"/>
    </a:dk2>
    <a:lt2>
      <a:srgbClr val="B2B2B2"/>
    </a:lt2>
    <a:accent1>
      <a:srgbClr val="3399FF"/>
    </a:accent1>
    <a:accent2>
      <a:srgbClr val="666699"/>
    </a:accent2>
    <a:accent3>
      <a:srgbClr val="AAAAAA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Орбита 1">
    <a:dk1>
      <a:srgbClr val="010199"/>
    </a:dk1>
    <a:lt1>
      <a:srgbClr val="FFFFFF"/>
    </a:lt1>
    <a:dk2>
      <a:srgbClr val="000000"/>
    </a:dk2>
    <a:lt2>
      <a:srgbClr val="B2B2B2"/>
    </a:lt2>
    <a:accent1>
      <a:srgbClr val="3399FF"/>
    </a:accent1>
    <a:accent2>
      <a:srgbClr val="666699"/>
    </a:accent2>
    <a:accent3>
      <a:srgbClr val="AAAAAA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Орбита 1">
    <a:dk1>
      <a:srgbClr val="010199"/>
    </a:dk1>
    <a:lt1>
      <a:srgbClr val="FFFFFF"/>
    </a:lt1>
    <a:dk2>
      <a:srgbClr val="000000"/>
    </a:dk2>
    <a:lt2>
      <a:srgbClr val="B2B2B2"/>
    </a:lt2>
    <a:accent1>
      <a:srgbClr val="3399FF"/>
    </a:accent1>
    <a:accent2>
      <a:srgbClr val="666699"/>
    </a:accent2>
    <a:accent3>
      <a:srgbClr val="AAAAAA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1077</Words>
  <Application>Microsoft Office PowerPoint</Application>
  <PresentationFormat>Экран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Орбита</vt:lpstr>
      <vt:lpstr>ИМИДЖ ДЕЛОВОГО МУЖЧИНЫ</vt:lpstr>
      <vt:lpstr>Слайд 2</vt:lpstr>
      <vt:lpstr>Деловой костюм</vt:lpstr>
      <vt:lpstr>Рубашка</vt:lpstr>
      <vt:lpstr>Галстук </vt:lpstr>
      <vt:lpstr>Обувь, носки</vt:lpstr>
      <vt:lpstr>Аксессуары</vt:lpstr>
      <vt:lpstr>Слайд 8</vt:lpstr>
      <vt:lpstr>Слайд 9</vt:lpstr>
      <vt:lpstr>Цветовые сочетания элементов мужской одежды</vt:lpstr>
      <vt:lpstr>Слайд 11</vt:lpstr>
      <vt:lpstr>Рекомендации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НАДЮША</dc:creator>
  <cp:lastModifiedBy>dns</cp:lastModifiedBy>
  <cp:revision>3</cp:revision>
  <cp:lastPrinted>1601-01-01T00:00:00Z</cp:lastPrinted>
  <dcterms:created xsi:type="dcterms:W3CDTF">2010-12-21T20:22:48Z</dcterms:created>
  <dcterms:modified xsi:type="dcterms:W3CDTF">2014-10-18T16:20:37Z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